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handoutMasterIdLst>
    <p:handoutMasterId r:id="rId16"/>
  </p:handoutMasterIdLst>
  <p:sldIdLst>
    <p:sldId id="258" r:id="rId5"/>
    <p:sldId id="264" r:id="rId6"/>
    <p:sldId id="271" r:id="rId7"/>
    <p:sldId id="272" r:id="rId8"/>
    <p:sldId id="273" r:id="rId9"/>
    <p:sldId id="274" r:id="rId10"/>
    <p:sldId id="275" r:id="rId11"/>
    <p:sldId id="276" r:id="rId12"/>
    <p:sldId id="277" r:id="rId13"/>
    <p:sldId id="26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anose="020B0604020202020204" charset="0"/>
      <p:regular r:id="rId21"/>
      <p:bold r:id="rId22"/>
    </p:embeddedFont>
    <p:embeddedFont>
      <p:font typeface="Twinkl SemiBold" charset="0"/>
      <p:bold r:id="rId23"/>
    </p:embeddedFont>
  </p:embeddedFontLst>
  <p:defaultTextStyle>
    <a:defPPr>
      <a:defRPr lang="en-US"/>
    </a:defPPr>
    <a:lvl1pPr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5pPr>
    <a:lvl6pPr marL="2286000" algn="l" defTabSz="914400" rtl="0" eaLnBrk="1" latinLnBrk="0" hangingPunct="1">
      <a:defRPr kern="1200">
        <a:solidFill>
          <a:schemeClr val="tx1"/>
        </a:solidFill>
        <a:latin typeface="Twinkl" panose="020B0604020202020204" pitchFamily="2" charset="0"/>
        <a:ea typeface="+mn-ea"/>
        <a:cs typeface="+mn-cs"/>
      </a:defRPr>
    </a:lvl6pPr>
    <a:lvl7pPr marL="2743200" algn="l" defTabSz="914400" rtl="0" eaLnBrk="1" latinLnBrk="0" hangingPunct="1">
      <a:defRPr kern="1200">
        <a:solidFill>
          <a:schemeClr val="tx1"/>
        </a:solidFill>
        <a:latin typeface="Twinkl" panose="020B0604020202020204" pitchFamily="2" charset="0"/>
        <a:ea typeface="+mn-ea"/>
        <a:cs typeface="+mn-cs"/>
      </a:defRPr>
    </a:lvl7pPr>
    <a:lvl8pPr marL="3200400" algn="l" defTabSz="914400" rtl="0" eaLnBrk="1" latinLnBrk="0" hangingPunct="1">
      <a:defRPr kern="1200">
        <a:solidFill>
          <a:schemeClr val="tx1"/>
        </a:solidFill>
        <a:latin typeface="Twinkl" panose="020B0604020202020204" pitchFamily="2" charset="0"/>
        <a:ea typeface="+mn-ea"/>
        <a:cs typeface="+mn-cs"/>
      </a:defRPr>
    </a:lvl8pPr>
    <a:lvl9pPr marL="3657600" algn="l" defTabSz="914400" rtl="0" eaLnBrk="1" latinLnBrk="0" hangingPunct="1">
      <a:defRPr kern="1200">
        <a:solidFill>
          <a:schemeClr val="tx1"/>
        </a:solidFill>
        <a:latin typeface="Twinkl" panose="020B0604020202020204"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C"/>
    <a:srgbClr val="DE1E5A"/>
    <a:srgbClr val="18A0DB"/>
    <a:srgbClr val="BC0105"/>
    <a:srgbClr val="4DB1E3"/>
    <a:srgbClr val="80C1EB"/>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655B4-FEF2-403B-B29C-650FFF90C27B}" v="1" dt="2020-12-21T19:54:27.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2" d="100"/>
          <a:sy n="72" d="100"/>
        </p:scale>
        <p:origin x="1350"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 Davies" userId="7958d9b7f1f90014" providerId="LiveId" clId="{049655B4-FEF2-403B-B29C-650FFF90C27B}"/>
    <pc:docChg chg="addSld modSld">
      <pc:chgData name="Jess Davies" userId="7958d9b7f1f90014" providerId="LiveId" clId="{049655B4-FEF2-403B-B29C-650FFF90C27B}" dt="2020-12-21T20:03:36.695" v="30"/>
      <pc:docMkLst>
        <pc:docMk/>
      </pc:docMkLst>
      <pc:sldChg chg="addSp modSp new mod">
        <pc:chgData name="Jess Davies" userId="7958d9b7f1f90014" providerId="LiveId" clId="{049655B4-FEF2-403B-B29C-650FFF90C27B}" dt="2020-12-21T20:03:36.695" v="30"/>
        <pc:sldMkLst>
          <pc:docMk/>
          <pc:sldMk cId="796089112" sldId="277"/>
        </pc:sldMkLst>
        <pc:spChg chg="mod">
          <ac:chgData name="Jess Davies" userId="7958d9b7f1f90014" providerId="LiveId" clId="{049655B4-FEF2-403B-B29C-650FFF90C27B}" dt="2020-12-21T19:54:36.010" v="20" actId="20577"/>
          <ac:spMkLst>
            <pc:docMk/>
            <pc:sldMk cId="796089112" sldId="277"/>
            <ac:spMk id="2" creationId="{33FCABC3-C940-40C6-816D-18001F832A41}"/>
          </ac:spMkLst>
        </pc:spChg>
        <pc:spChg chg="add mod">
          <ac:chgData name="Jess Davies" userId="7958d9b7f1f90014" providerId="LiveId" clId="{049655B4-FEF2-403B-B29C-650FFF90C27B}" dt="2020-12-21T20:03:36.695" v="30"/>
          <ac:spMkLst>
            <pc:docMk/>
            <pc:sldMk cId="796089112" sldId="277"/>
            <ac:spMk id="4" creationId="{F3DE6AAB-2E16-4C23-BDED-E7DDA8A67D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43237F4-0F93-4EEA-B42C-890FD1599569}" type="datetimeFigureOut">
              <a:rPr lang="en-GB"/>
              <a:pPr>
                <a:defRPr/>
              </a:pPr>
              <a:t>21/12/2020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79BF4DE-6CFE-4432-8B4C-128678165D98}"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F65B305-3025-4A78-A2B0-743022111BC6}" type="datetimeFigureOut">
              <a:rPr lang="en-GB"/>
              <a:pPr>
                <a:defRPr/>
              </a:pPr>
              <a:t>21/12/2020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DC425FE-151B-4748-BB85-4F9857E169D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26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82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46055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69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801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QvBxJEeU1GI"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2325" y="1473200"/>
            <a:ext cx="7632700" cy="88265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Generations of families had lived in a small village called Capel </a:t>
            </a:r>
            <a:r>
              <a:rPr lang="en-GB" dirty="0" err="1">
                <a:solidFill>
                  <a:schemeClr val="tx1"/>
                </a:solidFill>
              </a:rPr>
              <a:t>Celyn</a:t>
            </a:r>
            <a:r>
              <a:rPr lang="en-GB" dirty="0">
                <a:solidFill>
                  <a:schemeClr val="tx1"/>
                </a:solidFill>
              </a:rPr>
              <a:t> in the Tryweryn Valley in North Wales for many years. </a:t>
            </a:r>
          </a:p>
        </p:txBody>
      </p:sp>
      <p:sp>
        <p:nvSpPr>
          <p:cNvPr id="9219" name="Title 20"/>
          <p:cNvSpPr>
            <a:spLocks noGrp="1"/>
          </p:cNvSpPr>
          <p:nvPr>
            <p:ph type="title"/>
          </p:nvPr>
        </p:nvSpPr>
        <p:spPr>
          <a:xfrm>
            <a:off x="457200" y="479425"/>
            <a:ext cx="8220075" cy="993775"/>
          </a:xfrm>
        </p:spPr>
        <p:txBody>
          <a:bodyPr/>
          <a:lstStyle/>
          <a:p>
            <a:pPr eaLnBrk="1" hangingPunct="1"/>
            <a:r>
              <a:rPr lang="en-GB" altLang="en-US" sz="3600">
                <a:latin typeface="Twinkl" panose="020B0604020202020204" pitchFamily="2" charset="0"/>
              </a:rPr>
              <a:t>The Village of Capel Celyn</a:t>
            </a:r>
          </a:p>
        </p:txBody>
      </p:sp>
      <p:sp>
        <p:nvSpPr>
          <p:cNvPr id="9220" name="Rectangle 1"/>
          <p:cNvSpPr>
            <a:spLocks noChangeArrowheads="1"/>
          </p:cNvSpPr>
          <p:nvPr/>
        </p:nvSpPr>
        <p:spPr bwMode="auto">
          <a:xfrm>
            <a:off x="750888" y="5111750"/>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It was a beautiful valley with one school, a post office, chapel, cemetery, farm houses and cottages.  Everybody knew each other and it was a friendly Welsh community.</a:t>
            </a:r>
          </a:p>
        </p:txBody>
      </p:sp>
      <p:pic>
        <p:nvPicPr>
          <p:cNvPr id="9221" name="Picture 2" descr="Image result for capel celyn"/>
          <p:cNvPicPr>
            <a:picLocks noChangeAspect="1" noChangeArrowheads="1"/>
          </p:cNvPicPr>
          <p:nvPr/>
        </p:nvPicPr>
        <p:blipFill>
          <a:blip r:embed="rId2">
            <a:extLst>
              <a:ext uri="{28A0092B-C50C-407E-A947-70E740481C1C}">
                <a14:useLocalDpi xmlns:a14="http://schemas.microsoft.com/office/drawing/2010/main" val="0"/>
              </a:ext>
            </a:extLst>
          </a:blip>
          <a:srcRect l="6647" r="10065"/>
          <a:stretch>
            <a:fillRect/>
          </a:stretch>
        </p:blipFill>
        <p:spPr bwMode="auto">
          <a:xfrm>
            <a:off x="822325" y="2519363"/>
            <a:ext cx="200342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Image result for cwm trywery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525" y="2519363"/>
            <a:ext cx="239553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File:Background shots of Tryweryn including farms and local people (16830909472).jpg"/>
          <p:cNvPicPr>
            <a:picLocks noChangeAspect="1" noChangeArrowheads="1"/>
          </p:cNvPicPr>
          <p:nvPr/>
        </p:nvPicPr>
        <p:blipFill>
          <a:blip r:embed="rId4">
            <a:extLst>
              <a:ext uri="{28A0092B-C50C-407E-A947-70E740481C1C}">
                <a14:useLocalDpi xmlns:a14="http://schemas.microsoft.com/office/drawing/2010/main" val="0"/>
              </a:ext>
            </a:extLst>
          </a:blip>
          <a:srcRect l="3349" r="4723"/>
          <a:stretch>
            <a:fillRect/>
          </a:stretch>
        </p:blipFill>
        <p:spPr bwMode="auto">
          <a:xfrm>
            <a:off x="5429250" y="2519363"/>
            <a:ext cx="30257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79425"/>
            <a:ext cx="8220075" cy="993775"/>
          </a:xfrm>
        </p:spPr>
        <p:txBody>
          <a:bodyPr/>
          <a:lstStyle/>
          <a:p>
            <a:pPr eaLnBrk="1" hangingPunct="1"/>
            <a:r>
              <a:rPr lang="en-GB" altLang="en-US" sz="3600">
                <a:latin typeface="Twinkl" panose="020B0604020202020204" pitchFamily="2" charset="0"/>
              </a:rPr>
              <a:t>A Beautiful Rural Village</a:t>
            </a:r>
          </a:p>
        </p:txBody>
      </p:sp>
      <p:pic>
        <p:nvPicPr>
          <p:cNvPr id="10243" name="Picture 2"/>
          <p:cNvPicPr>
            <a:picLocks noChangeAspect="1"/>
          </p:cNvPicPr>
          <p:nvPr/>
        </p:nvPicPr>
        <p:blipFill>
          <a:blip r:embed="rId2">
            <a:extLst>
              <a:ext uri="{28A0092B-C50C-407E-A947-70E740481C1C}">
                <a14:useLocalDpi xmlns:a14="http://schemas.microsoft.com/office/drawing/2010/main" val="0"/>
              </a:ext>
            </a:extLst>
          </a:blip>
          <a:srcRect l="9450" t="8749" r="5872" b="8272"/>
          <a:stretch>
            <a:fillRect/>
          </a:stretch>
        </p:blipFill>
        <p:spPr bwMode="auto">
          <a:xfrm>
            <a:off x="1149350" y="1473200"/>
            <a:ext cx="68357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79425"/>
            <a:ext cx="8220075" cy="993775"/>
          </a:xfrm>
        </p:spPr>
        <p:txBody>
          <a:bodyPr/>
          <a:lstStyle/>
          <a:p>
            <a:pPr eaLnBrk="1" hangingPunct="1"/>
            <a:r>
              <a:rPr lang="en-GB" altLang="en-US" sz="3600">
                <a:latin typeface="Twinkl" panose="020B0604020202020204" pitchFamily="2" charset="0"/>
              </a:rPr>
              <a:t>Shock from Liverpool</a:t>
            </a:r>
          </a:p>
        </p:txBody>
      </p:sp>
      <p:sp>
        <p:nvSpPr>
          <p:cNvPr id="3" name="Rectangle 2"/>
          <p:cNvSpPr/>
          <p:nvPr/>
        </p:nvSpPr>
        <p:spPr>
          <a:xfrm>
            <a:off x="822325" y="1473200"/>
            <a:ext cx="7632700" cy="8826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Generations of families had lived in a small village called Capel </a:t>
            </a:r>
            <a:r>
              <a:rPr lang="en-GB" dirty="0" err="1">
                <a:solidFill>
                  <a:schemeClr val="tx1"/>
                </a:solidFill>
              </a:rPr>
              <a:t>Celyn</a:t>
            </a:r>
            <a:r>
              <a:rPr lang="en-GB" dirty="0">
                <a:solidFill>
                  <a:schemeClr val="tx1"/>
                </a:solidFill>
              </a:rPr>
              <a:t> in the Tryweryn Valley in North Wales for many years. </a:t>
            </a:r>
          </a:p>
        </p:txBody>
      </p:sp>
      <p:pic>
        <p:nvPicPr>
          <p:cNvPr id="11268" name="Picture 4" descr="File:Protest in Liverpool attempting to stop the flooding of the Tryweryn Valley (10977794533).jpg"/>
          <p:cNvPicPr>
            <a:picLocks noChangeAspect="1" noChangeArrowheads="1"/>
          </p:cNvPicPr>
          <p:nvPr/>
        </p:nvPicPr>
        <p:blipFill>
          <a:blip r:embed="rId2">
            <a:extLst>
              <a:ext uri="{28A0092B-C50C-407E-A947-70E740481C1C}">
                <a14:useLocalDpi xmlns:a14="http://schemas.microsoft.com/office/drawing/2010/main" val="0"/>
              </a:ext>
            </a:extLst>
          </a:blip>
          <a:srcRect t="15147" b="15005"/>
          <a:stretch>
            <a:fillRect/>
          </a:stretch>
        </p:blipFill>
        <p:spPr bwMode="auto">
          <a:xfrm>
            <a:off x="822325" y="2520950"/>
            <a:ext cx="76327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79425"/>
            <a:ext cx="8220075" cy="993775"/>
          </a:xfrm>
        </p:spPr>
        <p:txBody>
          <a:bodyPr/>
          <a:lstStyle/>
          <a:p>
            <a:pPr eaLnBrk="1" hangingPunct="1"/>
            <a:r>
              <a:rPr lang="en-GB" altLang="en-US" sz="3600">
                <a:latin typeface="Twinkl" panose="020B0604020202020204" pitchFamily="2" charset="0"/>
              </a:rPr>
              <a:t>Destroying Capel Celyn</a:t>
            </a:r>
          </a:p>
        </p:txBody>
      </p:sp>
      <p:pic>
        <p:nvPicPr>
          <p:cNvPr id="12291" name="Picture 2" descr="Image result for capel celyn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1687513"/>
            <a:ext cx="231933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p:cNvSpPr>
            <a:spLocks noChangeArrowheads="1"/>
          </p:cNvSpPr>
          <p:nvPr/>
        </p:nvSpPr>
        <p:spPr bwMode="auto">
          <a:xfrm>
            <a:off x="3406775" y="1795463"/>
            <a:ext cx="47974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But despite the protestations, the demolition of the village and the building of the reservoir commenced. Families were broken hearted. As children walked to school they passed huge and noisy demolition machines, they heard the screaming of the trees as they were chopped down and fell to the floor.</a:t>
            </a:r>
          </a:p>
        </p:txBody>
      </p:sp>
      <p:sp>
        <p:nvSpPr>
          <p:cNvPr id="6" name="Rectangle 5"/>
          <p:cNvSpPr/>
          <p:nvPr/>
        </p:nvSpPr>
        <p:spPr>
          <a:xfrm>
            <a:off x="822325" y="4252913"/>
            <a:ext cx="7632700" cy="1636712"/>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As they sat in their school, their desks vibrated due to the heavy drilling machines outside. </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Many journalists and photographers waited outside the school on the children’s last day to see them leaving for the last time.  </a:t>
            </a:r>
          </a:p>
          <a:p>
            <a:pPr eaLnBrk="1" fontAlgn="auto" hangingPunct="1">
              <a:spcBef>
                <a:spcPts val="0"/>
              </a:spcBef>
              <a:spcAft>
                <a:spcPts val="0"/>
              </a:spcAft>
              <a:defRPr/>
            </a:pPr>
            <a:endParaRPr lang="en-GB"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79425"/>
            <a:ext cx="8220075" cy="993775"/>
          </a:xfrm>
        </p:spPr>
        <p:txBody>
          <a:bodyPr/>
          <a:lstStyle/>
          <a:p>
            <a:pPr eaLnBrk="1" hangingPunct="1"/>
            <a:r>
              <a:rPr lang="en-GB" altLang="en-US" sz="3600">
                <a:latin typeface="Twinkl" panose="020B0604020202020204" pitchFamily="2" charset="0"/>
              </a:rPr>
              <a:t>More Protesting!</a:t>
            </a:r>
          </a:p>
        </p:txBody>
      </p:sp>
      <p:sp>
        <p:nvSpPr>
          <p:cNvPr id="3" name="Rectangle 2"/>
          <p:cNvSpPr/>
          <p:nvPr/>
        </p:nvSpPr>
        <p:spPr>
          <a:xfrm>
            <a:off x="822325" y="1473200"/>
            <a:ext cx="7632700" cy="12620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On the 22</a:t>
            </a:r>
            <a:r>
              <a:rPr lang="en-GB" baseline="30000" dirty="0">
                <a:solidFill>
                  <a:schemeClr val="tx1"/>
                </a:solidFill>
              </a:rPr>
              <a:t>nd</a:t>
            </a:r>
            <a:r>
              <a:rPr lang="en-GB" dirty="0">
                <a:solidFill>
                  <a:schemeClr val="tx1"/>
                </a:solidFill>
              </a:rPr>
              <a:t> of September in 1962, David Pritchard and David Walter caused damage to the machines in an attempt to stop the building of the reservoir. They were arrested and fined £50. </a:t>
            </a:r>
          </a:p>
          <a:p>
            <a:pPr eaLnBrk="1" fontAlgn="auto" hangingPunct="1">
              <a:spcBef>
                <a:spcPts val="0"/>
              </a:spcBef>
              <a:spcAft>
                <a:spcPts val="0"/>
              </a:spcAft>
              <a:defRPr/>
            </a:pPr>
            <a:endParaRPr lang="en-GB" dirty="0">
              <a:solidFill>
                <a:schemeClr val="tx1"/>
              </a:solidFill>
            </a:endParaRPr>
          </a:p>
        </p:txBody>
      </p:sp>
      <p:sp>
        <p:nvSpPr>
          <p:cNvPr id="13316" name="Rectangle 3"/>
          <p:cNvSpPr>
            <a:spLocks noChangeArrowheads="1"/>
          </p:cNvSpPr>
          <p:nvPr/>
        </p:nvSpPr>
        <p:spPr bwMode="auto">
          <a:xfrm>
            <a:off x="4538663" y="3533775"/>
            <a:ext cx="39163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In 1963 Emyr Llywelyn Jones, Owain Williams and John Albert Jones tried to stop the building of the reservoir by causing an explosion which caused damage. They were all jailed for 12 months.</a:t>
            </a:r>
          </a:p>
        </p:txBody>
      </p:sp>
      <p:pic>
        <p:nvPicPr>
          <p:cNvPr id="133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325" y="3052763"/>
            <a:ext cx="3360738"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sz="3600">
                <a:latin typeface="Twinkl" panose="020B0604020202020204" pitchFamily="2" charset="0"/>
              </a:rPr>
              <a:t>Leaving the Valley</a:t>
            </a:r>
          </a:p>
        </p:txBody>
      </p:sp>
      <p:pic>
        <p:nvPicPr>
          <p:cNvPr id="14339" name="Picture 4" descr="File:Llyn Celyn dam and tower w.JPG"/>
          <p:cNvPicPr>
            <a:picLocks noChangeAspect="1" noChangeArrowheads="1"/>
          </p:cNvPicPr>
          <p:nvPr/>
        </p:nvPicPr>
        <p:blipFill>
          <a:blip r:embed="rId2">
            <a:extLst>
              <a:ext uri="{28A0092B-C50C-407E-A947-70E740481C1C}">
                <a14:useLocalDpi xmlns:a14="http://schemas.microsoft.com/office/drawing/2010/main" val="0"/>
              </a:ext>
            </a:extLst>
          </a:blip>
          <a:srcRect t="22824" b="6091"/>
          <a:stretch>
            <a:fillRect/>
          </a:stretch>
        </p:blipFill>
        <p:spPr bwMode="auto">
          <a:xfrm>
            <a:off x="822325" y="2965450"/>
            <a:ext cx="76327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22325" y="1473200"/>
            <a:ext cx="7632700" cy="13271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70 people lost their homes, the valley emptied and the dam was completed. In 1965 the water came and drowned the valley. The people of Wales were angered, yet saddened to see 800 acers of land under water in order to provide Liverpool with water.</a:t>
            </a:r>
          </a:p>
          <a:p>
            <a:pPr eaLnBrk="1" fontAlgn="auto" hangingPunct="1">
              <a:spcBef>
                <a:spcPts val="0"/>
              </a:spcBef>
              <a:spcAft>
                <a:spcPts val="0"/>
              </a:spcAft>
              <a:defRPr/>
            </a:pPr>
            <a:endParaRPr lang="en-GB"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79425"/>
            <a:ext cx="8220075" cy="993775"/>
          </a:xfrm>
        </p:spPr>
        <p:txBody>
          <a:bodyPr/>
          <a:lstStyle/>
          <a:p>
            <a:pPr eaLnBrk="1" hangingPunct="1"/>
            <a:r>
              <a:rPr lang="en-GB" altLang="en-US" sz="3600">
                <a:latin typeface="Twinkl" panose="020B0604020202020204" pitchFamily="2" charset="0"/>
              </a:rPr>
              <a:t>Apology</a:t>
            </a:r>
          </a:p>
        </p:txBody>
      </p:sp>
      <p:sp>
        <p:nvSpPr>
          <p:cNvPr id="4" name="Rectangle 3"/>
          <p:cNvSpPr/>
          <p:nvPr/>
        </p:nvSpPr>
        <p:spPr>
          <a:xfrm>
            <a:off x="822325" y="1473200"/>
            <a:ext cx="7632700" cy="126206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It was discovered that Liverpool city had not used the water to supply their City with water, but instead was selling the water to other counties in order to make profit. </a:t>
            </a:r>
          </a:p>
          <a:p>
            <a:pPr eaLnBrk="1" fontAlgn="auto" hangingPunct="1">
              <a:spcBef>
                <a:spcPts val="0"/>
              </a:spcBef>
              <a:spcAft>
                <a:spcPts val="0"/>
              </a:spcAft>
              <a:defRPr/>
            </a:pPr>
            <a:endParaRPr lang="en-GB" dirty="0">
              <a:solidFill>
                <a:schemeClr val="tx1"/>
              </a:solidFill>
            </a:endParaRPr>
          </a:p>
        </p:txBody>
      </p:sp>
      <p:sp>
        <p:nvSpPr>
          <p:cNvPr id="5" name="Rectangle 4"/>
          <p:cNvSpPr/>
          <p:nvPr/>
        </p:nvSpPr>
        <p:spPr>
          <a:xfrm>
            <a:off x="822325" y="2955925"/>
            <a:ext cx="7632700" cy="915988"/>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a:solidFill>
                  <a:schemeClr val="tx1"/>
                </a:solidFill>
              </a:rPr>
              <a:t>In 2005, </a:t>
            </a:r>
            <a:r>
              <a:rPr lang="en-GB" dirty="0">
                <a:solidFill>
                  <a:schemeClr val="tx1"/>
                </a:solidFill>
              </a:rPr>
              <a:t>the Liverpool City Council officially apologised for </a:t>
            </a:r>
          </a:p>
          <a:p>
            <a:pPr eaLnBrk="1" fontAlgn="auto" hangingPunct="1">
              <a:spcBef>
                <a:spcPts val="0"/>
              </a:spcBef>
              <a:spcAft>
                <a:spcPts val="0"/>
              </a:spcAft>
              <a:defRPr/>
            </a:pPr>
            <a:r>
              <a:rPr lang="en-GB" dirty="0">
                <a:solidFill>
                  <a:schemeClr val="tx1"/>
                </a:solidFill>
              </a:rPr>
              <a:t>flooding Tryweryn.</a:t>
            </a:r>
          </a:p>
          <a:p>
            <a:pPr eaLnBrk="1" fontAlgn="auto" hangingPunct="1">
              <a:spcBef>
                <a:spcPts val="0"/>
              </a:spcBef>
              <a:spcAft>
                <a:spcPts val="0"/>
              </a:spcAft>
              <a:defRPr/>
            </a:pPr>
            <a:endParaRPr lang="en-GB" dirty="0">
              <a:solidFill>
                <a:schemeClr val="tx1"/>
              </a:solidFill>
            </a:endParaRPr>
          </a:p>
        </p:txBody>
      </p:sp>
      <p:pic>
        <p:nvPicPr>
          <p:cNvPr id="15365" name="Picture 2" descr="https://upload.wikimedia.org/wikipedia/cy/c/ca/Cofiwch_Trywery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3100" y="4073525"/>
            <a:ext cx="252888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ABC3-C940-40C6-816D-18001F832A41}"/>
              </a:ext>
            </a:extLst>
          </p:cNvPr>
          <p:cNvSpPr>
            <a:spLocks noGrp="1"/>
          </p:cNvSpPr>
          <p:nvPr>
            <p:ph type="title"/>
          </p:nvPr>
        </p:nvSpPr>
        <p:spPr/>
        <p:txBody>
          <a:bodyPr/>
          <a:lstStyle/>
          <a:p>
            <a:r>
              <a:rPr lang="en-GB" dirty="0"/>
              <a:t>Extra resources</a:t>
            </a:r>
          </a:p>
        </p:txBody>
      </p:sp>
      <p:sp>
        <p:nvSpPr>
          <p:cNvPr id="4" name="TextBox 3">
            <a:extLst>
              <a:ext uri="{FF2B5EF4-FFF2-40B4-BE49-F238E27FC236}">
                <a16:creationId xmlns:a16="http://schemas.microsoft.com/office/drawing/2014/main" id="{F3DE6AAB-2E16-4C23-BDED-E7DDA8A67D5F}"/>
              </a:ext>
            </a:extLst>
          </p:cNvPr>
          <p:cNvSpPr txBox="1"/>
          <p:nvPr/>
        </p:nvSpPr>
        <p:spPr>
          <a:xfrm>
            <a:off x="861392" y="2022470"/>
            <a:ext cx="6480311" cy="2308324"/>
          </a:xfrm>
          <a:prstGeom prst="rect">
            <a:avLst/>
          </a:prstGeom>
          <a:noFill/>
        </p:spPr>
        <p:txBody>
          <a:bodyPr wrap="square">
            <a:spAutoFit/>
          </a:bodyPr>
          <a:lstStyle/>
          <a:p>
            <a:r>
              <a:rPr lang="en-GB" dirty="0">
                <a:hlinkClick r:id="rId2"/>
              </a:rPr>
              <a:t>https://www.youtube.com/watch?v=r2PGQhK4uYU</a:t>
            </a:r>
          </a:p>
          <a:p>
            <a:endParaRPr lang="en-GB" dirty="0">
              <a:hlinkClick r:id="rId2"/>
            </a:endParaRPr>
          </a:p>
          <a:p>
            <a:r>
              <a:rPr lang="en-GB" dirty="0">
                <a:hlinkClick r:id="rId2"/>
              </a:rPr>
              <a:t>https://www.bbc.co.uk/news/uk-wales-politics-34533405</a:t>
            </a:r>
          </a:p>
          <a:p>
            <a:endParaRPr lang="en-GB" dirty="0">
              <a:hlinkClick r:id="rId2"/>
            </a:endParaRPr>
          </a:p>
          <a:p>
            <a:r>
              <a:rPr lang="en-GB" dirty="0">
                <a:hlinkClick r:id="rId2"/>
              </a:rPr>
              <a:t>https://www.bbc.co.uk/programmes/b06jsxbk</a:t>
            </a:r>
          </a:p>
          <a:p>
            <a:endParaRPr lang="en-GB" dirty="0">
              <a:hlinkClick r:id="rId2"/>
            </a:endParaRPr>
          </a:p>
          <a:p>
            <a:r>
              <a:rPr lang="en-GB" dirty="0">
                <a:hlinkClick r:id="rId2"/>
              </a:rPr>
              <a:t>https://www.youtube.com/watch?v=QvBxJEeU1GI</a:t>
            </a:r>
            <a:endParaRPr lang="en-GB" dirty="0"/>
          </a:p>
          <a:p>
            <a:endParaRPr lang="en-GB" dirty="0"/>
          </a:p>
        </p:txBody>
      </p:sp>
    </p:spTree>
    <p:extLst>
      <p:ext uri="{BB962C8B-B14F-4D97-AF65-F5344CB8AC3E}">
        <p14:creationId xmlns:p14="http://schemas.microsoft.com/office/powerpoint/2010/main" val="796089112"/>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1D1E98B3209D4493493866D5B8328A" ma:contentTypeVersion="10" ma:contentTypeDescription="Create a new document." ma:contentTypeScope="" ma:versionID="84413df6603bd2bab0d39027ed842671">
  <xsd:schema xmlns:xsd="http://www.w3.org/2001/XMLSchema" xmlns:xs="http://www.w3.org/2001/XMLSchema" xmlns:p="http://schemas.microsoft.com/office/2006/metadata/properties" xmlns:ns3="fad5256b-9034-4098-a484-2992d39a629e" targetNamespace="http://schemas.microsoft.com/office/2006/metadata/properties" ma:root="true" ma:fieldsID="4e4e56fef90c9281d97f58e053b1e765" ns3:_="">
    <xsd:import namespace="fad5256b-9034-4098-a484-2992d39a62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d5256b-9034-4098-a484-2992d39a62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D8BB3F-A296-4EBB-897F-8DCF1DE424A1}">
  <ds:schemaRefs>
    <ds:schemaRef ds:uri="http://schemas.microsoft.com/sharepoint/v3/contenttype/forms"/>
  </ds:schemaRefs>
</ds:datastoreItem>
</file>

<file path=customXml/itemProps2.xml><?xml version="1.0" encoding="utf-8"?>
<ds:datastoreItem xmlns:ds="http://schemas.openxmlformats.org/officeDocument/2006/customXml" ds:itemID="{7337AEF0-FEC5-46A9-8E23-D3B5E8282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d5256b-9034-4098-a484-2992d39a62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AF1814-9216-4E83-8EF2-AAD4E3099AEB}">
  <ds:schemaRefs>
    <ds:schemaRef ds:uri="fad5256b-9034-4098-a484-2992d39a62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47</TotalTime>
  <Words>419</Words>
  <Application>Microsoft Office PowerPoint</Application>
  <PresentationFormat>On-screen Show (4:3)</PresentationFormat>
  <Paragraphs>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Twinkl SemiBold</vt:lpstr>
      <vt:lpstr>Calibri</vt:lpstr>
      <vt:lpstr>Twinkl</vt:lpstr>
      <vt:lpstr>Arial</vt:lpstr>
      <vt:lpstr>Office Theme</vt:lpstr>
      <vt:lpstr>PowerPoint Presentation</vt:lpstr>
      <vt:lpstr>The Village of Capel Celyn</vt:lpstr>
      <vt:lpstr>A Beautiful Rural Village</vt:lpstr>
      <vt:lpstr>Shock from Liverpool</vt:lpstr>
      <vt:lpstr>Destroying Capel Celyn</vt:lpstr>
      <vt:lpstr>More Protesting!</vt:lpstr>
      <vt:lpstr>Leaving the Valley</vt:lpstr>
      <vt:lpstr>Apology</vt:lpstr>
      <vt:lpstr>Extra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Fletcher</dc:creator>
  <cp:lastModifiedBy>Jess Davies</cp:lastModifiedBy>
  <cp:revision>7</cp:revision>
  <dcterms:created xsi:type="dcterms:W3CDTF">2017-05-17T07:45:57Z</dcterms:created>
  <dcterms:modified xsi:type="dcterms:W3CDTF">2020-12-21T20:03:53Z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0x010100031D1E98B3209D4493493866D5B8328A</vt:lpwstr>
  </property>
</Properties>
</file>